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59" r:id="rId4"/>
    <p:sldId id="278" r:id="rId5"/>
    <p:sldId id="279" r:id="rId6"/>
    <p:sldId id="262" r:id="rId7"/>
    <p:sldId id="281" r:id="rId8"/>
    <p:sldId id="287" r:id="rId9"/>
    <p:sldId id="282" r:id="rId10"/>
    <p:sldId id="284" r:id="rId11"/>
    <p:sldId id="285" r:id="rId12"/>
    <p:sldId id="290" r:id="rId13"/>
    <p:sldId id="291" r:id="rId14"/>
    <p:sldId id="292" r:id="rId15"/>
    <p:sldId id="298" r:id="rId16"/>
    <p:sldId id="299" r:id="rId17"/>
    <p:sldId id="286" r:id="rId18"/>
    <p:sldId id="289" r:id="rId19"/>
    <p:sldId id="288" r:id="rId20"/>
    <p:sldId id="293" r:id="rId21"/>
    <p:sldId id="296" r:id="rId22"/>
    <p:sldId id="297" r:id="rId23"/>
    <p:sldId id="294" r:id="rId24"/>
    <p:sldId id="295" r:id="rId25"/>
    <p:sldId id="300" r:id="rId26"/>
    <p:sldId id="301" r:id="rId27"/>
    <p:sldId id="302" r:id="rId28"/>
    <p:sldId id="304" r:id="rId29"/>
    <p:sldId id="303" r:id="rId30"/>
    <p:sldId id="305" r:id="rId31"/>
    <p:sldId id="27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智翔" initials="楊智翔" lastIdx="2" clrIdx="0">
    <p:extLst>
      <p:ext uri="{19B8F6BF-5375-455C-9EA6-DF929625EA0E}">
        <p15:presenceInfo xmlns:p15="http://schemas.microsoft.com/office/powerpoint/2012/main" userId="S-1-5-21-2160813972-1029798465-1501719789-1589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2T20:51:18.893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A13DBF3-C662-44E4-8430-7BCF4335FF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4C0E20-2228-416F-B125-B5F242BC75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0FB97-EE6C-454C-B71A-3A2A5067A311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448A04-2D9D-48CF-B960-1170C53F34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1DAE95-4DCA-4589-9749-418A9F0C5B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70A57-5608-485A-8CF1-6927C7C751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885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E0950-9EE8-46A0-8C13-03B8689B7993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0F87-C6AF-4938-9B16-3C0E54032C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34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F2756-2F6C-4843-9DFE-EB5401074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5B238A-A317-4FC2-A852-62DC3D116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5E643-D577-498F-9CC5-67055BF5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6A7F-6A3F-497A-8726-365A5BD626D7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BB7F34-D240-4EA3-A01F-0994FEBC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B326A3-D150-4B80-81C8-FF6F1C3A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5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06E7A-B202-418D-A3D2-8DFA1598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42BAE6-51C6-4000-8973-39771048C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00E35-6D33-4B53-9487-E0D2A65A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8FE7-CBEF-438B-91A3-7DDE5D2452BC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E1E66A-5666-498A-BD30-B3823183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9C1D88-E185-4A66-AF11-77C76445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6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8C7623-579D-49C6-896C-023A2D177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980C70E-A696-47FB-98D3-E7F1BDF47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C4E819-22A2-48B6-BF51-83473D4A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39C1-2048-462D-A84B-7834C52B946C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4D4CB2-674B-4E8A-82C4-CB7C00C6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B607D4-6252-49B8-8309-6F223A30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35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48134-BC6B-4A88-B811-01234943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F232E-40C6-4EFE-9217-97C295ECD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CB0DAC-0524-442E-A1E1-AA04A65E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5C0A-80ED-45F9-9E89-004FDEBD72DC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9E1068-8F2A-49F1-B360-2BB9A4D4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FF6C7-D02A-4992-8CA6-BD5EDB3A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58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484E4-CDF8-4DCE-9D79-B5F64C9F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0CAB24-1BEF-40D8-A45F-35032ED5A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68FE07-2CCB-4A9E-83A6-00E570F4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0F98-3FCB-4E10-A557-9269F5F192ED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F361C-883E-48ED-A50E-26B7A3EF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EA46C2-62BD-4D64-A38F-AF7BFAF1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34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F781A-7536-494E-8E71-DEF0E66A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06583C-236E-4A6A-8827-A3CD1EA99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0CFE2F-F2D2-471D-9AD4-1E6A4FB4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D22178-6F04-4CDD-9AC2-ECB36D02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6EFCB-727F-4725-98E3-5C5939C0E3C0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5EB69F-1358-451F-A262-44F891C8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E43FA5-A1E3-4FD7-8C4B-865253D2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94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2F9CF-BA8E-4364-A2FE-738B38D7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8D2A60-909B-4A8E-A2EA-05335455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1FB1A6-EE0F-4AB0-B085-A04AE5A0B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AEB430-B3E3-42BC-A131-43F920E8D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0219D9-DDA7-4914-AF06-B850AC5BB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83A4A66-7830-4AC2-9AFB-3F5B105E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88DA-2341-4943-A76D-C44081E45BE0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AE829D5-19DC-4BFE-AF7B-AB4C9FA1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436AE9-5A0A-4461-8E59-3E0326C1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48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29D0B-96BD-4BF4-BA66-9704F6E4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71D1045-CB42-431F-A90E-AB88F7EC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CA48-C176-459D-8CCD-4AC4A8E00058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0286ED-F374-4725-9328-DBFCBD93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BC499-E5ED-4282-91D5-03B77C17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04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55269E-B98F-49D3-B683-A734F3A2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3FD35-63CC-4561-AB38-BFBFBAD0E7EE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D5C768-12A3-4110-A231-4B09058D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B062F-3E14-42C7-9CD8-E6044904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74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D904C-2881-4BE5-A163-E4D2841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B38BBF-B5E1-4047-84DB-26C0C0CA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5B0D34-01F5-4D73-9FB6-76C8537B7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5B368B-94D5-44C4-AE0A-8B01A2C7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997F3-FBA1-4637-A2B4-2DB2E2476DC4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AB872F-371C-4F08-AA1A-503AC7E1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F923DA-F759-47C6-ADAB-0AA7BAFF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29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A43C1-9551-4047-BE3F-895A6241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5B121CB-EC44-4BC8-87F4-2AF8DD382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0603D6-BA82-4A44-91B2-43B9B8BA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81FE14-C3C3-4603-BB9C-B762CA95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772A-D2B1-40A0-8341-20CC1C961086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A72A69-47C4-4A8D-ADEB-B4385B61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C4C387-B544-462A-B89F-7285AD29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48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F9E5834-F1FF-4E97-AABD-1FCA75B9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66C1A3-10EA-491C-B4F9-5A54B485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74FE5A-3BAB-43CC-A66A-DD2A8718A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C7E4C-4FDA-44BD-8392-BA57AF2C344E}" type="datetime1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81F6DB-FE17-499C-9348-6A4153EB9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169E15-AE38-4DF4-93ED-F8790E451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A2CA0-2841-46CD-9068-3E2339A70C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78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ses-smt/mosesdecoder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462BF-33BF-4362-9488-C19C3173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6" y="1387302"/>
            <a:ext cx="11604567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低資源國台語神經網路機器翻譯之</a:t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遷移式學習</a:t>
            </a:r>
            <a:br>
              <a:rPr lang="en-US" altLang="zh-TW" sz="4000" dirty="0"/>
            </a:b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for Low-Resource Chinese-Taiwanese Neural Machine Translation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5CFA98-1727-44CF-9E5A-B5D28233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廖元甫 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楊智翔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:2022/12/29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97151E-F26F-41BC-B0ED-5BF26010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630971-568D-4551-8A09-539483BBFF87}"/>
              </a:ext>
            </a:extLst>
          </p:cNvPr>
          <p:cNvSpPr txBox="1"/>
          <p:nvPr/>
        </p:nvSpPr>
        <p:spPr>
          <a:xfrm>
            <a:off x="4462491" y="4199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CFDBF0-C44C-435F-BBBD-555D0A8222CF}"/>
              </a:ext>
            </a:extLst>
          </p:cNvPr>
          <p:cNvSpPr txBox="1"/>
          <p:nvPr/>
        </p:nvSpPr>
        <p:spPr>
          <a:xfrm>
            <a:off x="3055301" y="4223792"/>
            <a:ext cx="576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Transformer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漢羅轉台羅</a:t>
            </a:r>
          </a:p>
        </p:txBody>
      </p:sp>
    </p:spTree>
    <p:extLst>
      <p:ext uri="{BB962C8B-B14F-4D97-AF65-F5344CB8AC3E}">
        <p14:creationId xmlns:p14="http://schemas.microsoft.com/office/powerpoint/2010/main" val="72030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2503F-4F01-42F1-A177-C701DC7A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台羅、漢羅每行的字數量不相稱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EF3703-DDE7-472B-A304-D7DB3E1C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用行數的判斷，若不相同則直接刪除</a:t>
            </a:r>
            <a:r>
              <a:rPr lang="en-US" altLang="zh-TW" dirty="0" err="1"/>
              <a:t>tbk</a:t>
            </a:r>
            <a:r>
              <a:rPr lang="zh-TW" altLang="en-US" dirty="0"/>
              <a:t>檔案，總共有</a:t>
            </a:r>
            <a:r>
              <a:rPr lang="en-US" altLang="zh-TW" dirty="0"/>
              <a:t>10</a:t>
            </a:r>
            <a:r>
              <a:rPr lang="zh-TW" altLang="en-US" dirty="0"/>
              <a:t>個檔案發生此現象。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&lt;CL&gt;</a:t>
            </a:r>
            <a:r>
              <a:rPr lang="zh-TW" altLang="en-US" dirty="0"/>
              <a:t>重覆出現文本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C8E4B7-D602-4874-BDFC-4C59921B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A93553-7421-4024-9161-EFBBB133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7740"/>
            <a:ext cx="10515601" cy="30494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EC719FA-AA2D-4AA3-9E9A-CFABEE4C4FEB}"/>
              </a:ext>
            </a:extLst>
          </p:cNvPr>
          <p:cNvSpPr/>
          <p:nvPr/>
        </p:nvSpPr>
        <p:spPr>
          <a:xfrm>
            <a:off x="1242927" y="3557740"/>
            <a:ext cx="10110873" cy="1128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A45C5E-A74B-428C-9F1B-3A61E74FE485}"/>
              </a:ext>
            </a:extLst>
          </p:cNvPr>
          <p:cNvSpPr/>
          <p:nvPr/>
        </p:nvSpPr>
        <p:spPr>
          <a:xfrm>
            <a:off x="1242926" y="4751431"/>
            <a:ext cx="10110873" cy="1189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41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D6807-2EC8-4F4B-8F78-B270B4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7BC08-9D85-417D-BF49-CE27CC53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39A2A2-89B6-4250-9921-9D262929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28" y="0"/>
            <a:ext cx="730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F7968B-0A3A-4891-8D39-17E4137B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662864-B700-4ED8-81E9-D55AF03B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55" y="0"/>
            <a:ext cx="7733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36069E-0AEB-44CF-9043-12A975A4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0A4CE5-54D9-4177-9752-49C587AF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02" y="0"/>
            <a:ext cx="84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351260-4793-4DBC-8606-4BF452FA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935034-0344-469B-8331-9D788745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25" y="1747348"/>
            <a:ext cx="8326333" cy="33633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F6CD1E1-94A7-475D-96F9-C5A2BB5B9950}"/>
              </a:ext>
            </a:extLst>
          </p:cNvPr>
          <p:cNvSpPr txBox="1"/>
          <p:nvPr/>
        </p:nvSpPr>
        <p:spPr>
          <a:xfrm>
            <a:off x="1730242" y="5678041"/>
            <a:ext cx="7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https://github.com/t109368507/Transfomer-Taiwanese-Conversion.git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671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CB8AB-3A51-4475-BA31-486DABFA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驗證對齊方式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673DD0-EF5A-4E98-8BF1-E1AD2AF1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在分割資料時比對</a:t>
            </a:r>
            <a:r>
              <a:rPr lang="en-US" altLang="zh-TW" dirty="0"/>
              <a:t>Source</a:t>
            </a:r>
            <a:r>
              <a:rPr lang="zh-TW" altLang="en-US" dirty="0"/>
              <a:t>與</a:t>
            </a:r>
            <a:r>
              <a:rPr lang="en-US" altLang="zh-TW" dirty="0"/>
              <a:t>Target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D1C9AD-B296-4B7B-BFC7-8E39E5EF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12E3E-82A3-40D6-B657-47F0C2AE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26" y="2348280"/>
            <a:ext cx="8830074" cy="42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8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E2957-8A21-4A23-8879-9DEB6B8A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驗證對齊方式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C88B36-99C2-419E-BA98-D020D8AA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分割資料比對最後數據</a:t>
            </a:r>
            <a:r>
              <a:rPr lang="en-US" altLang="zh-TW" dirty="0"/>
              <a:t>Source</a:t>
            </a:r>
            <a:r>
              <a:rPr lang="zh-TW" altLang="en-US" dirty="0"/>
              <a:t>與</a:t>
            </a:r>
            <a:r>
              <a:rPr lang="en-US" altLang="zh-TW" dirty="0"/>
              <a:t>Target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BF43C6-DA63-4AC6-91F7-F4513066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D80D11-1805-4508-906D-03754879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45" y="2441092"/>
            <a:ext cx="8605581" cy="43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E166-154E-455A-95A1-576D8256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Transfomer</a:t>
            </a:r>
            <a:r>
              <a:rPr lang="en-US" altLang="zh-TW" dirty="0"/>
              <a:t> </a:t>
            </a:r>
            <a:r>
              <a:rPr lang="zh-TW" altLang="en-US" dirty="0"/>
              <a:t>平台套件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E913F-E920-454B-A6B5-43A1BA60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TW" dirty="0"/>
              <a:t>Moses : SMT(Statistical Machine Translation)</a:t>
            </a:r>
            <a:r>
              <a:rPr lang="zh-TW" altLang="en-US" dirty="0"/>
              <a:t>工具，預處理腳本，</a:t>
            </a:r>
            <a:r>
              <a:rPr lang="en-US" altLang="zh-TW" dirty="0" err="1"/>
              <a:t>tokenisation</a:t>
            </a:r>
            <a:r>
              <a:rPr lang="en-US" altLang="zh-TW" dirty="0"/>
              <a:t>, </a:t>
            </a:r>
            <a:r>
              <a:rPr lang="en-US" altLang="zh-TW" dirty="0" err="1"/>
              <a:t>truecasing</a:t>
            </a:r>
            <a:r>
              <a:rPr lang="en-US" altLang="zh-TW" dirty="0"/>
              <a:t>, cleaning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 fontAlgn="base">
              <a:buNone/>
            </a:pPr>
            <a:r>
              <a:rPr lang="zh-TW" altLang="en-US" dirty="0"/>
              <a:t>      </a:t>
            </a:r>
            <a:r>
              <a:rPr lang="en-US" altLang="zh-TW" dirty="0">
                <a:highlight>
                  <a:srgbClr val="C0C0C0"/>
                </a:highlight>
              </a:rPr>
              <a:t>git clone </a:t>
            </a:r>
            <a:r>
              <a:rPr lang="en-US" altLang="zh-TW" dirty="0">
                <a:highlight>
                  <a:srgbClr val="C0C0C0"/>
                </a:highlight>
                <a:hlinkClick r:id="rId2"/>
              </a:rPr>
              <a:t>https://github.com/moses-smt/mosesdecoder.git</a:t>
            </a:r>
            <a:endParaRPr lang="en-US" altLang="zh-TW" dirty="0">
              <a:highlight>
                <a:srgbClr val="C0C0C0"/>
              </a:highlight>
            </a:endParaRPr>
          </a:p>
          <a:p>
            <a:pPr marL="0" indent="0" fontAlgn="base">
              <a:buNone/>
            </a:pPr>
            <a:endParaRPr lang="en-US" altLang="zh-TW" dirty="0">
              <a:highlight>
                <a:srgbClr val="C0C0C0"/>
              </a:highlight>
            </a:endParaRPr>
          </a:p>
          <a:p>
            <a:pPr fontAlgn="base"/>
            <a:r>
              <a:rPr lang="en-US" altLang="zh-TW" dirty="0" err="1"/>
              <a:t>fairseq</a:t>
            </a:r>
            <a:r>
              <a:rPr lang="en-US" altLang="zh-TW" dirty="0"/>
              <a:t> :</a:t>
            </a:r>
            <a:r>
              <a:rPr lang="zh-TW" altLang="en-US" dirty="0"/>
              <a:t>一個基於</a:t>
            </a:r>
            <a:r>
              <a:rPr lang="en-US" altLang="zh-TW" dirty="0" err="1"/>
              <a:t>PyTorch</a:t>
            </a:r>
            <a:r>
              <a:rPr lang="zh-TW" altLang="en-US" dirty="0"/>
              <a:t>的序列建模工具</a:t>
            </a:r>
            <a:endParaRPr lang="en-US" altLang="zh-TW" dirty="0"/>
          </a:p>
          <a:p>
            <a:pPr marL="457200" lvl="1" indent="0" fontAlgn="base">
              <a:buNone/>
            </a:pPr>
            <a:r>
              <a:rPr lang="en-US" altLang="zh-TW" dirty="0">
                <a:highlight>
                  <a:srgbClr val="C0C0C0"/>
                </a:highlight>
              </a:rPr>
              <a:t>git clone https://github.com/pytorch/fairseq</a:t>
            </a:r>
          </a:p>
          <a:p>
            <a:pPr marL="457200" lvl="1" indent="0" fontAlgn="base">
              <a:buNone/>
            </a:pPr>
            <a:r>
              <a:rPr lang="en-US" altLang="zh-TW" dirty="0">
                <a:highlight>
                  <a:srgbClr val="C0C0C0"/>
                </a:highlight>
              </a:rPr>
              <a:t>cd </a:t>
            </a:r>
            <a:r>
              <a:rPr lang="en-US" altLang="zh-TW" dirty="0" err="1">
                <a:highlight>
                  <a:srgbClr val="C0C0C0"/>
                </a:highlight>
              </a:rPr>
              <a:t>fairseq</a:t>
            </a:r>
            <a:endParaRPr lang="en-US" altLang="zh-TW" dirty="0">
              <a:highlight>
                <a:srgbClr val="C0C0C0"/>
              </a:highlight>
            </a:endParaRPr>
          </a:p>
          <a:p>
            <a:pPr marL="457200" lvl="1" indent="0" fontAlgn="base">
              <a:buNone/>
            </a:pPr>
            <a:r>
              <a:rPr lang="en-US" altLang="zh-TW" dirty="0">
                <a:highlight>
                  <a:srgbClr val="C0C0C0"/>
                </a:highlight>
              </a:rPr>
              <a:t>pip install --editable ./</a:t>
            </a:r>
          </a:p>
          <a:p>
            <a:pPr marL="0" indent="0" fontAlgn="base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34FEE0-9414-4E95-9273-793D030D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50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781CA-219C-40F6-B19E-F8857A8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367DC-E000-46E1-B972-C3040B07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~</a:t>
            </a:r>
          </a:p>
          <a:p>
            <a:pPr marL="0" indent="0">
              <a:buNone/>
            </a:pPr>
            <a:r>
              <a:rPr lang="en-US" altLang="zh-TW" dirty="0"/>
              <a:t>|── </a:t>
            </a:r>
            <a:r>
              <a:rPr lang="en-US" altLang="zh-TW" dirty="0" err="1"/>
              <a:t>mosesdecoder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|── </a:t>
            </a:r>
            <a:r>
              <a:rPr lang="en-US" altLang="zh-TW" dirty="0" err="1"/>
              <a:t>fairseq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└── </a:t>
            </a:r>
            <a:r>
              <a:rPr lang="en-US" altLang="zh-TW" dirty="0" err="1"/>
              <a:t>nmt_taiwanese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|── data</a:t>
            </a:r>
          </a:p>
          <a:p>
            <a:pPr marL="0" indent="0">
              <a:buNone/>
            </a:pPr>
            <a:r>
              <a:rPr lang="en-US" altLang="zh-TW" dirty="0"/>
              <a:t>    |   └── </a:t>
            </a:r>
            <a:r>
              <a:rPr lang="en-US" altLang="zh-TW" dirty="0" err="1"/>
              <a:t>taiwanese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|      |── result          # </a:t>
            </a:r>
            <a:r>
              <a:rPr lang="zh-TW" altLang="en-US" dirty="0"/>
              <a:t>存放翻譯結果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|</a:t>
            </a:r>
            <a:r>
              <a:rPr lang="zh-TW" altLang="en-US" dirty="0"/>
              <a:t>      └── </a:t>
            </a:r>
            <a:r>
              <a:rPr lang="en-US" altLang="zh-TW" dirty="0"/>
              <a:t>data-bin        # </a:t>
            </a:r>
            <a:r>
              <a:rPr lang="zh-TW" altLang="en-US" dirty="0"/>
              <a:t>存放二進制文件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|</a:t>
            </a:r>
            <a:r>
              <a:rPr lang="zh-TW" altLang="en-US" dirty="0"/>
              <a:t>── </a:t>
            </a:r>
            <a:r>
              <a:rPr lang="en-US" altLang="zh-TW" dirty="0"/>
              <a:t>models                  # </a:t>
            </a:r>
            <a:r>
              <a:rPr lang="zh-TW" altLang="en-US" dirty="0"/>
              <a:t>保存訓練過程中的</a:t>
            </a:r>
            <a:r>
              <a:rPr lang="en-US" altLang="zh-TW" dirty="0"/>
              <a:t>model</a:t>
            </a:r>
            <a:r>
              <a:rPr lang="zh-TW" altLang="en-US" dirty="0"/>
              <a:t>文件和</a:t>
            </a:r>
            <a:r>
              <a:rPr lang="en-US" altLang="zh-TW" dirty="0"/>
              <a:t>checkpoint</a:t>
            </a:r>
          </a:p>
          <a:p>
            <a:pPr marL="0" indent="0">
              <a:buNone/>
            </a:pPr>
            <a:r>
              <a:rPr lang="en-US" altLang="zh-TW" dirty="0"/>
              <a:t>    |  └── </a:t>
            </a:r>
            <a:r>
              <a:rPr lang="en-US" altLang="zh-TW" dirty="0" err="1"/>
              <a:t>taiwanese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|      └── checkpoints     # </a:t>
            </a:r>
            <a:r>
              <a:rPr lang="zh-TW" altLang="en-US" dirty="0"/>
              <a:t>保存</a:t>
            </a:r>
            <a:r>
              <a:rPr lang="en-US" altLang="zh-TW" dirty="0"/>
              <a:t>checkpoints</a:t>
            </a:r>
          </a:p>
          <a:p>
            <a:pPr marL="0" indent="0">
              <a:buNone/>
            </a:pPr>
            <a:r>
              <a:rPr lang="en-US" altLang="zh-TW" dirty="0"/>
              <a:t>    |── </a:t>
            </a:r>
            <a:r>
              <a:rPr lang="en-US" altLang="zh-TW" dirty="0" err="1"/>
              <a:t>utils</a:t>
            </a:r>
            <a:r>
              <a:rPr lang="en-US" altLang="zh-TW" dirty="0"/>
              <a:t>                   # </a:t>
            </a:r>
            <a:r>
              <a:rPr lang="zh-TW" altLang="en-US" dirty="0"/>
              <a:t>一些其他工具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|</a:t>
            </a:r>
            <a:r>
              <a:rPr lang="zh-TW" altLang="en-US" dirty="0"/>
              <a:t>  </a:t>
            </a:r>
            <a:r>
              <a:rPr lang="en-US" altLang="zh-TW" dirty="0"/>
              <a:t>|</a:t>
            </a:r>
            <a:r>
              <a:rPr lang="zh-TW" altLang="en-US" dirty="0"/>
              <a:t>── </a:t>
            </a:r>
            <a:r>
              <a:rPr lang="en-US" altLang="zh-TW" dirty="0"/>
              <a:t>split.py            # </a:t>
            </a:r>
            <a:r>
              <a:rPr lang="zh-TW" altLang="en-US" dirty="0"/>
              <a:t>劃分</a:t>
            </a:r>
            <a:r>
              <a:rPr lang="en-US" altLang="zh-TW" dirty="0" err="1"/>
              <a:t>train,valid,test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|  └── tbk.py             # </a:t>
            </a:r>
            <a:r>
              <a:rPr lang="zh-TW" altLang="en-US" dirty="0"/>
              <a:t>劃分</a:t>
            </a:r>
            <a:r>
              <a:rPr lang="en-US" altLang="zh-TW" dirty="0" err="1"/>
              <a:t>src,tgt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└── scripts                 # </a:t>
            </a:r>
            <a:r>
              <a:rPr lang="zh-TW" altLang="en-US" dirty="0"/>
              <a:t>一些腳本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965830-5D25-4B3F-AA59-347D7642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4E696-722F-4530-B034-C05D4348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初始設定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1B8664-B988-44D8-9B92-802EC664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3D1F67-89DC-4846-8979-E6BDAA253FF7}"/>
              </a:ext>
            </a:extLst>
          </p:cNvPr>
          <p:cNvSpPr txBox="1"/>
          <p:nvPr/>
        </p:nvSpPr>
        <p:spPr>
          <a:xfrm>
            <a:off x="838200" y="1483847"/>
            <a:ext cx="352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~/initial_taiwanese.sh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2571F4-20EE-4169-93F5-85FB3F9336AF}"/>
              </a:ext>
            </a:extLst>
          </p:cNvPr>
          <p:cNvSpPr txBox="1"/>
          <p:nvPr/>
        </p:nvSpPr>
        <p:spPr>
          <a:xfrm>
            <a:off x="914400" y="2299689"/>
            <a:ext cx="71892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#!/bin/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r>
              <a:rPr lang="en-US" altLang="zh-TW" dirty="0" err="1"/>
              <a:t>src</a:t>
            </a:r>
            <a:r>
              <a:rPr lang="en-US" altLang="zh-TW" dirty="0"/>
              <a:t>=hl</a:t>
            </a:r>
          </a:p>
          <a:p>
            <a:r>
              <a:rPr lang="en-US" altLang="zh-TW" dirty="0" err="1"/>
              <a:t>tgt</a:t>
            </a:r>
            <a:r>
              <a:rPr lang="en-US" altLang="zh-TW" dirty="0"/>
              <a:t>=cl</a:t>
            </a:r>
          </a:p>
          <a:p>
            <a:r>
              <a:rPr lang="en-US" altLang="zh-TW" dirty="0"/>
              <a:t>SCRIPTS=~/</a:t>
            </a:r>
            <a:r>
              <a:rPr lang="en-US" altLang="zh-TW" dirty="0" err="1"/>
              <a:t>fairseq</a:t>
            </a:r>
            <a:r>
              <a:rPr lang="en-US" altLang="zh-TW" dirty="0"/>
              <a:t>/</a:t>
            </a:r>
            <a:r>
              <a:rPr lang="en-US" altLang="zh-TW" dirty="0" err="1"/>
              <a:t>mosesdecoder</a:t>
            </a:r>
            <a:r>
              <a:rPr lang="en-US" altLang="zh-TW" dirty="0"/>
              <a:t>/scripts</a:t>
            </a:r>
          </a:p>
          <a:p>
            <a:r>
              <a:rPr lang="en-US" altLang="zh-TW" dirty="0"/>
              <a:t>NORM_PUNC=${SCRIPTS}/tokenizer/normalize-</a:t>
            </a:r>
            <a:r>
              <a:rPr lang="en-US" altLang="zh-TW" dirty="0" err="1"/>
              <a:t>punctuation.perl</a:t>
            </a:r>
            <a:endParaRPr lang="en-US" altLang="zh-TW" dirty="0"/>
          </a:p>
          <a:p>
            <a:r>
              <a:rPr lang="en-US" altLang="zh-TW" dirty="0"/>
              <a:t>MULTI_BLEU=${SCRIPTS}/generic/multi-</a:t>
            </a:r>
            <a:r>
              <a:rPr lang="en-US" altLang="zh-TW" dirty="0" err="1"/>
              <a:t>bleu.perl</a:t>
            </a:r>
            <a:endParaRPr lang="en-US" altLang="zh-TW" dirty="0"/>
          </a:p>
          <a:p>
            <a:r>
              <a:rPr lang="en-US" altLang="zh-TW" dirty="0"/>
              <a:t>MTEVAL_V14=${SCRIPTS}/generic/mteval-v14.pl</a:t>
            </a:r>
          </a:p>
          <a:p>
            <a:endParaRPr lang="en-US" altLang="zh-TW" dirty="0"/>
          </a:p>
          <a:p>
            <a:r>
              <a:rPr lang="en-US" altLang="zh-TW" dirty="0" err="1"/>
              <a:t>data_dir</a:t>
            </a:r>
            <a:r>
              <a:rPr lang="en-US" altLang="zh-TW" dirty="0"/>
              <a:t>=~/</a:t>
            </a:r>
            <a:r>
              <a:rPr lang="en-US" altLang="zh-TW" dirty="0" err="1"/>
              <a:t>fairseq</a:t>
            </a:r>
            <a:r>
              <a:rPr lang="en-US" altLang="zh-TW" dirty="0"/>
              <a:t>/</a:t>
            </a:r>
            <a:r>
              <a:rPr lang="en-US" altLang="zh-TW" dirty="0" err="1"/>
              <a:t>nmt_taiwanese</a:t>
            </a:r>
            <a:r>
              <a:rPr lang="en-US" altLang="zh-TW" dirty="0"/>
              <a:t>/data/</a:t>
            </a:r>
            <a:r>
              <a:rPr lang="en-US" altLang="zh-TW" dirty="0" err="1"/>
              <a:t>taiwanese</a:t>
            </a:r>
            <a:endParaRPr lang="en-US" altLang="zh-TW" dirty="0"/>
          </a:p>
          <a:p>
            <a:r>
              <a:rPr lang="en-US" altLang="zh-TW" dirty="0" err="1"/>
              <a:t>model_dir</a:t>
            </a:r>
            <a:r>
              <a:rPr lang="en-US" altLang="zh-TW" dirty="0"/>
              <a:t>=~/</a:t>
            </a:r>
            <a:r>
              <a:rPr lang="en-US" altLang="zh-TW" dirty="0" err="1"/>
              <a:t>fairseq</a:t>
            </a:r>
            <a:r>
              <a:rPr lang="en-US" altLang="zh-TW" dirty="0"/>
              <a:t>/</a:t>
            </a:r>
            <a:r>
              <a:rPr lang="en-US" altLang="zh-TW" dirty="0" err="1"/>
              <a:t>nmt_taiwanese</a:t>
            </a:r>
            <a:r>
              <a:rPr lang="en-US" altLang="zh-TW" dirty="0"/>
              <a:t>/models/</a:t>
            </a:r>
            <a:r>
              <a:rPr lang="en-US" altLang="zh-TW" dirty="0" err="1"/>
              <a:t>taiwanese</a:t>
            </a:r>
            <a:endParaRPr lang="en-US" altLang="zh-TW" dirty="0"/>
          </a:p>
          <a:p>
            <a:r>
              <a:rPr lang="en-US" altLang="zh-TW" dirty="0" err="1"/>
              <a:t>utils</a:t>
            </a:r>
            <a:r>
              <a:rPr lang="en-US" altLang="zh-TW" dirty="0"/>
              <a:t>=~/</a:t>
            </a:r>
            <a:r>
              <a:rPr lang="en-US" altLang="zh-TW" dirty="0" err="1"/>
              <a:t>fairseq</a:t>
            </a:r>
            <a:r>
              <a:rPr lang="en-US" altLang="zh-TW" dirty="0"/>
              <a:t>/</a:t>
            </a:r>
            <a:r>
              <a:rPr lang="en-US" altLang="zh-TW" dirty="0" err="1"/>
              <a:t>nmt_taiwanese</a:t>
            </a:r>
            <a:r>
              <a:rPr lang="en-US" altLang="zh-TW" dirty="0"/>
              <a:t>/</a:t>
            </a:r>
            <a:r>
              <a:rPr lang="en-US" altLang="zh-TW" dirty="0" err="1"/>
              <a:t>utils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$SCRIPTS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35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4D819-05B1-4A9B-BB16-7889A40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Transformer </a:t>
            </a:r>
            <a:r>
              <a:rPr lang="zh-TW" altLang="en-US" dirty="0"/>
              <a:t>漢羅轉台羅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54D69-16F3-43BC-A77F-9BC8464B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資料集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台語文數位典藏資料庫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Total files: 2168 </a:t>
            </a:r>
            <a:r>
              <a:rPr lang="en-US" altLang="zh-TW" dirty="0" err="1"/>
              <a:t>tbk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171B72-6F49-4E36-B594-3FAA5D79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CC4E31-7F94-46AA-ADE1-4283A705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64" y="1870075"/>
            <a:ext cx="5062103" cy="40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74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74069-B20F-4803-8838-54A37BCE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去除多餘空白行，資料分割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EB52C2-8B9F-4FF0-9EE6-D7917683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DCA0F5-5809-4ED7-938F-767C2CED4091}"/>
              </a:ext>
            </a:extLst>
          </p:cNvPr>
          <p:cNvSpPr txBox="1"/>
          <p:nvPr/>
        </p:nvSpPr>
        <p:spPr>
          <a:xfrm>
            <a:off x="782988" y="2212081"/>
            <a:ext cx="8634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perl</a:t>
            </a:r>
            <a:r>
              <a:rPr lang="en-US" altLang="zh-TW" dirty="0"/>
              <a:t> ${NORM_PUNC} -l cl &lt; ${</a:t>
            </a:r>
            <a:r>
              <a:rPr lang="en-US" altLang="zh-TW" dirty="0" err="1"/>
              <a:t>data_dir</a:t>
            </a:r>
            <a:r>
              <a:rPr lang="en-US" altLang="zh-TW" dirty="0"/>
              <a:t>}/raw.cl &gt; ${</a:t>
            </a:r>
            <a:r>
              <a:rPr lang="en-US" altLang="zh-TW" dirty="0" err="1"/>
              <a:t>data_dir</a:t>
            </a:r>
            <a:r>
              <a:rPr lang="en-US" altLang="zh-TW" dirty="0"/>
              <a:t>}/norm.cl</a:t>
            </a:r>
          </a:p>
          <a:p>
            <a:r>
              <a:rPr lang="en-US" altLang="zh-TW" dirty="0" err="1"/>
              <a:t>perl</a:t>
            </a:r>
            <a:r>
              <a:rPr lang="en-US" altLang="zh-TW" dirty="0"/>
              <a:t> ${NORM_PUNC} -l hl &lt;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  <a:r>
              <a:rPr lang="en-US" altLang="zh-TW" dirty="0" err="1"/>
              <a:t>raw.hl</a:t>
            </a:r>
            <a:r>
              <a:rPr lang="en-US" altLang="zh-TW" dirty="0"/>
              <a:t> &gt;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  <a:r>
              <a:rPr lang="en-US" altLang="zh-TW" dirty="0" err="1"/>
              <a:t>norm.hl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資料分割比例 </a:t>
            </a:r>
            <a:r>
              <a:rPr lang="en-US" altLang="zh-TW" dirty="0"/>
              <a:t>9.5:0.5:0.5</a:t>
            </a:r>
          </a:p>
          <a:p>
            <a:r>
              <a:rPr lang="en-US" altLang="zh-TW" dirty="0"/>
              <a:t>train.cl</a:t>
            </a:r>
            <a:r>
              <a:rPr lang="zh-TW" altLang="en-US" dirty="0"/>
              <a:t>、</a:t>
            </a:r>
            <a:r>
              <a:rPr lang="en-US" altLang="zh-TW" dirty="0"/>
              <a:t>test.cl</a:t>
            </a:r>
            <a:r>
              <a:rPr lang="zh-TW" altLang="en-US" dirty="0"/>
              <a:t>、</a:t>
            </a:r>
            <a:r>
              <a:rPr lang="en-US" altLang="zh-TW" dirty="0"/>
              <a:t>valild.cl</a:t>
            </a:r>
          </a:p>
          <a:p>
            <a:r>
              <a:rPr lang="en-US" altLang="zh-TW" dirty="0" err="1"/>
              <a:t>train.hl</a:t>
            </a:r>
            <a:r>
              <a:rPr lang="zh-TW" altLang="en-US" dirty="0"/>
              <a:t>、</a:t>
            </a:r>
            <a:r>
              <a:rPr lang="en-US" altLang="zh-TW" dirty="0" err="1"/>
              <a:t>test.hl</a:t>
            </a:r>
            <a:r>
              <a:rPr lang="zh-TW" altLang="en-US" dirty="0"/>
              <a:t>、</a:t>
            </a:r>
            <a:r>
              <a:rPr lang="en-US" altLang="zh-TW" dirty="0" err="1"/>
              <a:t>valild.hl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python ${</a:t>
            </a:r>
            <a:r>
              <a:rPr lang="en-US" altLang="zh-TW" dirty="0" err="1"/>
              <a:t>utils</a:t>
            </a:r>
            <a:r>
              <a:rPr lang="en-US" altLang="zh-TW" dirty="0"/>
              <a:t>}/split.py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  <a:r>
              <a:rPr lang="en-US" altLang="zh-TW" dirty="0" err="1"/>
              <a:t>norm.hl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}/norm.cl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19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1E477-550A-4430-9C4C-5D15CC85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9C8CBB-7791-4013-B78C-709E33692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D581D3-0241-46EC-BDA8-084543E7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85DB1C-D8F1-4EBB-8D2B-3D28B94D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80" y="0"/>
            <a:ext cx="850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2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99C71-6096-487B-9759-BCCB8A16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4AAED1-698B-472D-AE6B-20808373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F93015-2014-40DE-AFF3-4E302E60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3EA5FD-F59F-431B-ADBF-BA516794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24" y="0"/>
            <a:ext cx="774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85E5C-F472-419F-A74A-72CAF3C2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CB3FF7-8CAF-4A5B-BE59-0B6AC099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167310-BAF1-497D-8AAA-798F553AAA09}"/>
              </a:ext>
            </a:extLst>
          </p:cNvPr>
          <p:cNvSpPr txBox="1"/>
          <p:nvPr/>
        </p:nvSpPr>
        <p:spPr>
          <a:xfrm>
            <a:off x="1002007" y="2557035"/>
            <a:ext cx="10187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fairseq</a:t>
            </a:r>
            <a:r>
              <a:rPr lang="en-US" altLang="zh-TW" dirty="0"/>
              <a:t>-preprocess --source-</a:t>
            </a:r>
            <a:r>
              <a:rPr lang="en-US" altLang="zh-TW" dirty="0" err="1"/>
              <a:t>lang</a:t>
            </a:r>
            <a:r>
              <a:rPr lang="en-US" altLang="zh-TW" dirty="0"/>
              <a:t> ${</a:t>
            </a:r>
            <a:r>
              <a:rPr lang="en-US" altLang="zh-TW" dirty="0" err="1"/>
              <a:t>src</a:t>
            </a:r>
            <a:r>
              <a:rPr lang="en-US" altLang="zh-TW" dirty="0"/>
              <a:t>} --target-</a:t>
            </a:r>
            <a:r>
              <a:rPr lang="en-US" altLang="zh-TW" dirty="0" err="1"/>
              <a:t>lang</a:t>
            </a:r>
            <a:r>
              <a:rPr lang="en-US" altLang="zh-TW" dirty="0"/>
              <a:t> ${</a:t>
            </a:r>
            <a:r>
              <a:rPr lang="en-US" altLang="zh-TW" dirty="0" err="1"/>
              <a:t>tgt</a:t>
            </a:r>
            <a:r>
              <a:rPr lang="en-US" altLang="zh-TW" dirty="0"/>
              <a:t>} \</a:t>
            </a:r>
          </a:p>
          <a:p>
            <a:r>
              <a:rPr lang="en-US" altLang="zh-TW" dirty="0"/>
              <a:t>    --</a:t>
            </a:r>
            <a:r>
              <a:rPr lang="en-US" altLang="zh-TW" dirty="0" err="1"/>
              <a:t>trainpref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}/train --</a:t>
            </a:r>
            <a:r>
              <a:rPr lang="en-US" altLang="zh-TW" dirty="0" err="1"/>
              <a:t>validpref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}/valid --</a:t>
            </a:r>
            <a:r>
              <a:rPr lang="en-US" altLang="zh-TW" dirty="0" err="1"/>
              <a:t>testpref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}/test \</a:t>
            </a:r>
          </a:p>
          <a:p>
            <a:r>
              <a:rPr lang="en-US" altLang="zh-TW" dirty="0"/>
              <a:t>    --</a:t>
            </a:r>
            <a:r>
              <a:rPr lang="en-US" altLang="zh-TW" dirty="0" err="1"/>
              <a:t>destdir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}/data-bin</a:t>
            </a:r>
          </a:p>
          <a:p>
            <a:endParaRPr lang="en-US" altLang="zh-TW" dirty="0"/>
          </a:p>
          <a:p>
            <a:r>
              <a:rPr lang="en-US" altLang="zh-TW" dirty="0"/>
              <a:t>CUDA_VISIBLE_DEVICES=0,1 </a:t>
            </a:r>
            <a:r>
              <a:rPr lang="en-US" altLang="zh-TW" dirty="0" err="1"/>
              <a:t>fairseq</a:t>
            </a:r>
            <a:r>
              <a:rPr lang="en-US" altLang="zh-TW" dirty="0"/>
              <a:t>-train ${</a:t>
            </a:r>
            <a:r>
              <a:rPr lang="en-US" altLang="zh-TW" dirty="0" err="1"/>
              <a:t>data_dir</a:t>
            </a:r>
            <a:r>
              <a:rPr lang="en-US" altLang="zh-TW" dirty="0"/>
              <a:t>}/data-bin --arch transformer \</a:t>
            </a:r>
          </a:p>
          <a:p>
            <a:r>
              <a:rPr lang="en-US" altLang="zh-TW" dirty="0"/>
              <a:t>	--source-</a:t>
            </a:r>
            <a:r>
              <a:rPr lang="en-US" altLang="zh-TW" dirty="0" err="1"/>
              <a:t>lang</a:t>
            </a:r>
            <a:r>
              <a:rPr lang="en-US" altLang="zh-TW" dirty="0"/>
              <a:t> ${</a:t>
            </a:r>
            <a:r>
              <a:rPr lang="en-US" altLang="zh-TW" dirty="0" err="1"/>
              <a:t>src</a:t>
            </a:r>
            <a:r>
              <a:rPr lang="en-US" altLang="zh-TW" dirty="0"/>
              <a:t>} --target-</a:t>
            </a:r>
            <a:r>
              <a:rPr lang="en-US" altLang="zh-TW" dirty="0" err="1"/>
              <a:t>lang</a:t>
            </a:r>
            <a:r>
              <a:rPr lang="en-US" altLang="zh-TW" dirty="0"/>
              <a:t> ${</a:t>
            </a:r>
            <a:r>
              <a:rPr lang="en-US" altLang="zh-TW" dirty="0" err="1"/>
              <a:t>tgt</a:t>
            </a:r>
            <a:r>
              <a:rPr lang="en-US" altLang="zh-TW" dirty="0"/>
              <a:t>}  \</a:t>
            </a:r>
          </a:p>
          <a:p>
            <a:r>
              <a:rPr lang="en-US" altLang="zh-TW" dirty="0"/>
              <a:t>    --optimizer </a:t>
            </a:r>
            <a:r>
              <a:rPr lang="en-US" altLang="zh-TW" dirty="0" err="1"/>
              <a:t>adam</a:t>
            </a:r>
            <a:r>
              <a:rPr lang="en-US" altLang="zh-TW" dirty="0"/>
              <a:t>  --</a:t>
            </a:r>
            <a:r>
              <a:rPr lang="en-US" altLang="zh-TW" dirty="0" err="1"/>
              <a:t>lr</a:t>
            </a:r>
            <a:r>
              <a:rPr lang="en-US" altLang="zh-TW" dirty="0"/>
              <a:t> 0.001 --</a:t>
            </a:r>
            <a:r>
              <a:rPr lang="en-US" altLang="zh-TW" dirty="0" err="1"/>
              <a:t>adam</a:t>
            </a:r>
            <a:r>
              <a:rPr lang="en-US" altLang="zh-TW" dirty="0"/>
              <a:t>-betas '(0.9, 0.98)' \</a:t>
            </a:r>
          </a:p>
          <a:p>
            <a:r>
              <a:rPr lang="en-US" altLang="zh-TW" dirty="0"/>
              <a:t>    --</a:t>
            </a:r>
            <a:r>
              <a:rPr lang="en-US" altLang="zh-TW" dirty="0" err="1"/>
              <a:t>lr</a:t>
            </a:r>
            <a:r>
              <a:rPr lang="en-US" altLang="zh-TW" dirty="0"/>
              <a:t>-scheduler </a:t>
            </a:r>
            <a:r>
              <a:rPr lang="en-US" altLang="zh-TW" dirty="0" err="1"/>
              <a:t>inverse_sqrt</a:t>
            </a:r>
            <a:r>
              <a:rPr lang="en-US" altLang="zh-TW" dirty="0"/>
              <a:t> --max-tokens 4096  --dropout 0.3 \</a:t>
            </a:r>
          </a:p>
          <a:p>
            <a:r>
              <a:rPr lang="en-US" altLang="zh-TW" dirty="0"/>
              <a:t>    --criterion </a:t>
            </a:r>
            <a:r>
              <a:rPr lang="en-US" altLang="zh-TW" dirty="0" err="1"/>
              <a:t>label_smoothed_cross_entropy</a:t>
            </a:r>
            <a:r>
              <a:rPr lang="en-US" altLang="zh-TW" dirty="0"/>
              <a:t>  --label-smoothing 0.1 \</a:t>
            </a:r>
          </a:p>
          <a:p>
            <a:r>
              <a:rPr lang="en-US" altLang="zh-TW" dirty="0"/>
              <a:t>    --max-update 200000  --warmup-updates 4000 --warmup-</a:t>
            </a:r>
            <a:r>
              <a:rPr lang="en-US" altLang="zh-TW" dirty="0" err="1"/>
              <a:t>init</a:t>
            </a:r>
            <a:r>
              <a:rPr lang="en-US" altLang="zh-TW" dirty="0"/>
              <a:t>-</a:t>
            </a:r>
            <a:r>
              <a:rPr lang="en-US" altLang="zh-TW" dirty="0" err="1"/>
              <a:t>lr</a:t>
            </a:r>
            <a:r>
              <a:rPr lang="en-US" altLang="zh-TW" dirty="0"/>
              <a:t> '1e-07' \</a:t>
            </a:r>
          </a:p>
          <a:p>
            <a:r>
              <a:rPr lang="en-US" altLang="zh-TW" dirty="0"/>
              <a:t>    --keep-last-epochs 10 --num-workers 8 \</a:t>
            </a:r>
          </a:p>
          <a:p>
            <a:r>
              <a:rPr lang="en-US" altLang="zh-TW" dirty="0"/>
              <a:t>	--save-</a:t>
            </a:r>
            <a:r>
              <a:rPr lang="en-US" altLang="zh-TW" dirty="0" err="1"/>
              <a:t>dir</a:t>
            </a:r>
            <a:r>
              <a:rPr lang="en-US" altLang="zh-TW" dirty="0"/>
              <a:t> ${</a:t>
            </a:r>
            <a:r>
              <a:rPr lang="en-US" altLang="zh-TW" dirty="0" err="1"/>
              <a:t>model_dir</a:t>
            </a:r>
            <a:r>
              <a:rPr lang="en-US" altLang="zh-TW" dirty="0"/>
              <a:t>}/checkpoints &amp;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052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5FACF-9D40-4CE8-B6CD-70FA81C6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7040CD-80F9-425E-AD65-4418F9C46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8" y="179387"/>
            <a:ext cx="10259523" cy="654208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DDD633-CCA4-4C2E-AB20-E2C2FE3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56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2C7D9-31F2-4664-A91B-61990B35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結果確認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2A9F6F-E974-4E17-9230-03CC573E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D786B6-D28C-4242-A2F8-FCDE05B046F9}"/>
              </a:ext>
            </a:extLst>
          </p:cNvPr>
          <p:cNvSpPr txBox="1"/>
          <p:nvPr/>
        </p:nvSpPr>
        <p:spPr>
          <a:xfrm>
            <a:off x="964134" y="1690688"/>
            <a:ext cx="738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fairseq</a:t>
            </a:r>
            <a:r>
              <a:rPr lang="en-US" altLang="zh-TW" dirty="0"/>
              <a:t>-generate ${</a:t>
            </a:r>
            <a:r>
              <a:rPr lang="en-US" altLang="zh-TW" dirty="0" err="1"/>
              <a:t>data_dir</a:t>
            </a:r>
            <a:r>
              <a:rPr lang="en-US" altLang="zh-TW" dirty="0"/>
              <a:t>}/data-bin \</a:t>
            </a:r>
          </a:p>
          <a:p>
            <a:r>
              <a:rPr lang="en-US" altLang="zh-TW" dirty="0"/>
              <a:t>    --path ${</a:t>
            </a:r>
            <a:r>
              <a:rPr lang="en-US" altLang="zh-TW" dirty="0" err="1"/>
              <a:t>model_dir</a:t>
            </a:r>
            <a:r>
              <a:rPr lang="en-US" altLang="zh-TW" dirty="0"/>
              <a:t>}/checkpoints/checkpoint_best.pt \</a:t>
            </a:r>
          </a:p>
          <a:p>
            <a:r>
              <a:rPr lang="en-US" altLang="zh-TW" dirty="0"/>
              <a:t>    --batch-size 128 --beam 8 &gt; ${</a:t>
            </a:r>
            <a:r>
              <a:rPr lang="en-US" altLang="zh-TW" dirty="0" err="1"/>
              <a:t>data_dir</a:t>
            </a:r>
            <a:r>
              <a:rPr lang="en-US" altLang="zh-TW" dirty="0"/>
              <a:t>}/result/bestbeam8.txt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3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2C60A-9612-4743-9658-3D279418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DB0C9-E5B1-4F7E-B15D-EDC2E22C1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BF4DA-306F-41C2-9482-9C017164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A0FE10-2068-421A-BFCC-A72B0D0A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72" y="0"/>
            <a:ext cx="7472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F1161-AECC-43CB-B2FC-87359BE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1A51B6-ACC2-4931-A26F-C120B9DB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6A5D3-9599-493E-AE42-F79BEAC5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545474-B04E-43D2-A8D6-B4BB6B10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82" y="0"/>
            <a:ext cx="739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3F42E2-7DEB-47BA-B85F-F9D5E809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6392B-60B5-4566-BEC6-1B9F4F012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C53A7A-9C93-4572-8F74-FF78E6A5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543B39-9E1C-4AB6-B579-0904A613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59" y="0"/>
            <a:ext cx="6790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F3B6C-EB70-461B-85DE-F7BC4CD9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BLEU</a:t>
            </a:r>
            <a:r>
              <a:rPr lang="zh-TW" altLang="en-US" dirty="0"/>
              <a:t>分數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A57E9E-AB45-4F44-81CF-E0ADBA89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F6C334-0360-4AD3-8882-90A9A6651317}"/>
              </a:ext>
            </a:extLst>
          </p:cNvPr>
          <p:cNvSpPr txBox="1"/>
          <p:nvPr/>
        </p:nvSpPr>
        <p:spPr>
          <a:xfrm>
            <a:off x="793940" y="2069720"/>
            <a:ext cx="10753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grep ^H ${</a:t>
            </a:r>
            <a:r>
              <a:rPr lang="en-US" altLang="zh-TW" dirty="0" err="1"/>
              <a:t>data_dir</a:t>
            </a:r>
            <a:r>
              <a:rPr lang="en-US" altLang="zh-TW" dirty="0"/>
              <a:t>}/result/bestbeam8.txt | cut -f3- &gt; ${</a:t>
            </a:r>
            <a:r>
              <a:rPr lang="en-US" altLang="zh-TW" dirty="0" err="1"/>
              <a:t>data_dir</a:t>
            </a:r>
            <a:r>
              <a:rPr lang="en-US" altLang="zh-TW" dirty="0"/>
              <a:t>}/result/predict.cl</a:t>
            </a:r>
          </a:p>
          <a:p>
            <a:r>
              <a:rPr lang="en-US" altLang="zh-TW" dirty="0"/>
              <a:t>grep ^T ${</a:t>
            </a:r>
            <a:r>
              <a:rPr lang="en-US" altLang="zh-TW" dirty="0" err="1"/>
              <a:t>data_dir</a:t>
            </a:r>
            <a:r>
              <a:rPr lang="en-US" altLang="zh-TW" dirty="0"/>
              <a:t>}/result/bestbeam8.txt | cut -f2- &gt; ${</a:t>
            </a:r>
            <a:r>
              <a:rPr lang="en-US" altLang="zh-TW" dirty="0" err="1"/>
              <a:t>data_dir</a:t>
            </a:r>
            <a:r>
              <a:rPr lang="en-US" altLang="zh-TW" dirty="0"/>
              <a:t>}/result/answer.cl</a:t>
            </a:r>
          </a:p>
          <a:p>
            <a:endParaRPr lang="en-US" altLang="zh-TW" dirty="0"/>
          </a:p>
          <a:p>
            <a:r>
              <a:rPr lang="en-US" altLang="zh-TW" dirty="0"/>
              <a:t>${MULTI_BLEU} -</a:t>
            </a:r>
            <a:r>
              <a:rPr lang="en-US" altLang="zh-TW" dirty="0" err="1"/>
              <a:t>lc</a:t>
            </a:r>
            <a:r>
              <a:rPr lang="en-US" altLang="zh-TW" dirty="0"/>
              <a:t> ${</a:t>
            </a:r>
            <a:r>
              <a:rPr lang="en-US" altLang="zh-TW" dirty="0" err="1"/>
              <a:t>data_dir</a:t>
            </a:r>
            <a:r>
              <a:rPr lang="en-US" altLang="zh-TW" dirty="0"/>
              <a:t>}/result/answer.cl &lt; ${</a:t>
            </a:r>
            <a:r>
              <a:rPr lang="en-US" altLang="zh-TW" dirty="0" err="1"/>
              <a:t>data_dir</a:t>
            </a:r>
            <a:r>
              <a:rPr lang="en-US" altLang="zh-TW" dirty="0"/>
              <a:t>}/result/predict.cl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8F08FA-19EB-4712-9868-71B5E15B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69" y="4381678"/>
            <a:ext cx="10250040" cy="11259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33FB126-F82C-4945-8BBB-2BE7055C18FC}"/>
              </a:ext>
            </a:extLst>
          </p:cNvPr>
          <p:cNvSpPr txBox="1"/>
          <p:nvPr/>
        </p:nvSpPr>
        <p:spPr>
          <a:xfrm>
            <a:off x="514692" y="3429000"/>
            <a:ext cx="300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BLEU: 0~100</a:t>
            </a:r>
            <a:r>
              <a:rPr lang="en-US" altLang="zh-TW" dirty="0"/>
              <a:t>(</a:t>
            </a:r>
            <a:r>
              <a:rPr lang="zh-TW" altLang="en-US" dirty="0"/>
              <a:t>好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83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CFC70-EA37-4E17-B051-5C9C7E32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數據資料集問題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FE5B2-6E12-4FC0-A922-7D05F5011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數據分割台羅、漢羅。</a:t>
            </a:r>
            <a:endParaRPr lang="en-US" altLang="zh-TW" dirty="0"/>
          </a:p>
          <a:p>
            <a:r>
              <a:rPr lang="zh-TW" altLang="en-US" dirty="0"/>
              <a:t>刪除多餘的字標籤，如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0000FF"/>
                </a:solidFill>
              </a:rPr>
              <a:t>&lt;BR&gt;</a:t>
            </a:r>
            <a:r>
              <a:rPr lang="zh-TW" altLang="en-US" dirty="0">
                <a:solidFill>
                  <a:srgbClr val="0000FF"/>
                </a:solidFill>
              </a:rPr>
              <a:t>、</a:t>
            </a:r>
            <a:r>
              <a:rPr lang="en-US" altLang="zh-TW" dirty="0">
                <a:solidFill>
                  <a:srgbClr val="0000FF"/>
                </a:solidFill>
              </a:rPr>
              <a:t>&lt;CL&gt;</a:t>
            </a:r>
            <a:r>
              <a:rPr lang="zh-TW" altLang="en-US" dirty="0">
                <a:solidFill>
                  <a:srgbClr val="0000FF"/>
                </a:solidFill>
              </a:rPr>
              <a:t>、</a:t>
            </a:r>
            <a:r>
              <a:rPr lang="en-US" altLang="zh-TW" dirty="0">
                <a:solidFill>
                  <a:srgbClr val="0000FF"/>
                </a:solidFill>
              </a:rPr>
              <a:t>&lt;/CL&gt;</a:t>
            </a:r>
            <a:r>
              <a:rPr lang="zh-TW" altLang="en-US" dirty="0">
                <a:solidFill>
                  <a:srgbClr val="0000FF"/>
                </a:solidFill>
              </a:rPr>
              <a:t>、</a:t>
            </a:r>
            <a:r>
              <a:rPr lang="en-US" altLang="zh-TW" dirty="0">
                <a:solidFill>
                  <a:srgbClr val="0000FF"/>
                </a:solidFill>
              </a:rPr>
              <a:t>&lt;HL&gt;</a:t>
            </a:r>
            <a:r>
              <a:rPr lang="zh-TW" altLang="en-US" dirty="0">
                <a:solidFill>
                  <a:srgbClr val="0000FF"/>
                </a:solidFill>
              </a:rPr>
              <a:t>、</a:t>
            </a:r>
            <a:r>
              <a:rPr lang="en-US" altLang="zh-TW" dirty="0">
                <a:solidFill>
                  <a:srgbClr val="0000FF"/>
                </a:solidFill>
              </a:rPr>
              <a:t>&lt;/HL&gt;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標點符號移除，如</a:t>
            </a:r>
            <a:r>
              <a:rPr lang="en-US" altLang="zh-TW" dirty="0">
                <a:solidFill>
                  <a:srgbClr val="0000FF"/>
                </a:solidFill>
              </a:rPr>
              <a:t>:”-</a:t>
            </a:r>
            <a:r>
              <a:rPr lang="zh-TW" altLang="en-US" dirty="0">
                <a:solidFill>
                  <a:srgbClr val="0000FF"/>
                </a:solidFill>
              </a:rPr>
              <a:t>！</a:t>
            </a:r>
            <a:r>
              <a:rPr lang="en-US" altLang="zh-TW" dirty="0">
                <a:solidFill>
                  <a:srgbClr val="0000FF"/>
                </a:solidFill>
              </a:rPr>
              <a:t>,':!?[].()“</a:t>
            </a:r>
            <a:r>
              <a:rPr lang="zh-TW" altLang="en-US" dirty="0">
                <a:solidFill>
                  <a:srgbClr val="0000FF"/>
                </a:solidFill>
              </a:rPr>
              <a:t>「」，。？（）：</a:t>
            </a:r>
            <a:r>
              <a:rPr lang="en-US" altLang="zh-TW" dirty="0">
                <a:solidFill>
                  <a:srgbClr val="0000FF"/>
                </a:solidFill>
              </a:rPr>
              <a:t>﹙﹚‘</a:t>
            </a:r>
            <a:r>
              <a:rPr lang="zh-TW" altLang="en-US" dirty="0">
                <a:solidFill>
                  <a:srgbClr val="0000FF"/>
                </a:solidFill>
              </a:rPr>
              <a:t>、；</a:t>
            </a:r>
            <a:r>
              <a:rPr lang="en-US" altLang="zh-TW" dirty="0">
                <a:solidFill>
                  <a:srgbClr val="0000FF"/>
                </a:solidFill>
              </a:rPr>
              <a:t>;…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漢羅台羅字對字對齊問題。</a:t>
            </a:r>
            <a:endParaRPr lang="en-US" altLang="zh-TW" dirty="0"/>
          </a:p>
          <a:p>
            <a:r>
              <a:rPr lang="zh-TW" altLang="en-US" dirty="0"/>
              <a:t>台羅數據夾雜漢羅字串，如</a:t>
            </a:r>
            <a:r>
              <a:rPr lang="en-US" altLang="zh-TW" dirty="0"/>
              <a:t>:『</a:t>
            </a:r>
            <a:r>
              <a:rPr lang="zh-TW" altLang="en-US" dirty="0">
                <a:solidFill>
                  <a:srgbClr val="0000FF"/>
                </a:solidFill>
              </a:rPr>
              <a:t>那也要妳有來上課才行</a:t>
            </a:r>
            <a:r>
              <a:rPr lang="en-US" altLang="zh-TW" dirty="0">
                <a:solidFill>
                  <a:srgbClr val="0000FF"/>
                </a:solidFill>
              </a:rPr>
              <a:t>.</a:t>
            </a:r>
            <a:r>
              <a:rPr lang="en-US" altLang="zh-TW" dirty="0"/>
              <a:t>』A-mui5 the5-chhenn2 A-lan5,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多餘的空白行。</a:t>
            </a:r>
            <a:endParaRPr lang="en-US" altLang="zh-TW" dirty="0"/>
          </a:p>
          <a:p>
            <a:r>
              <a:rPr lang="zh-TW" altLang="en-US" dirty="0"/>
              <a:t>台羅、漢羅每行的字數量不相稱。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6542BE-EF38-4FA5-96A4-15F62752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720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DAB1-4F81-4AE9-A408-5F884C63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0E92D2-6B4A-4374-B2AA-1314D079C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少量與料庫，中文轉台語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6029CE-8290-4985-9A62-6CF60ECB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6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4F85D-D9DB-41E0-A612-685A40E1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0C1D30-B35E-4169-842B-3B55C4A91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Thanks!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1998F9-5BA9-4EA3-AC4F-1ACE88C9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30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4071A-C1BD-4D83-BDD2-77D7CC94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原始數據</a:t>
            </a:r>
            <a:r>
              <a:rPr lang="en-US" altLang="zh-TW" dirty="0"/>
              <a:t>&lt;CL&gt;</a:t>
            </a:r>
            <a:r>
              <a:rPr lang="zh-TW" altLang="en-US" dirty="0"/>
              <a:t>台羅</a:t>
            </a:r>
            <a:r>
              <a:rPr lang="en-US" altLang="zh-TW" dirty="0"/>
              <a:t>&lt;/CL&gt;</a:t>
            </a:r>
            <a:r>
              <a:rPr lang="zh-TW" altLang="en-US" dirty="0"/>
              <a:t>、</a:t>
            </a:r>
            <a:r>
              <a:rPr lang="en-US" altLang="zh-TW" dirty="0"/>
              <a:t>&lt;HL&gt;</a:t>
            </a:r>
            <a:r>
              <a:rPr lang="zh-TW" altLang="en-US" dirty="0"/>
              <a:t>漢羅</a:t>
            </a:r>
            <a:r>
              <a:rPr lang="en-US" altLang="zh-TW" dirty="0"/>
              <a:t>&lt;HL&gt;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A99E6B-6EAC-478F-A61B-D0BDEA67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A08E5-FEFD-4C42-BD6E-113AC51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0E05C0-2033-4405-B12A-05E0994D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8" y="1825625"/>
            <a:ext cx="11058582" cy="47488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0DC687-E7F1-4EB4-9075-7D532245CA3B}"/>
              </a:ext>
            </a:extLst>
          </p:cNvPr>
          <p:cNvSpPr/>
          <p:nvPr/>
        </p:nvSpPr>
        <p:spPr>
          <a:xfrm>
            <a:off x="752475" y="1781175"/>
            <a:ext cx="10515600" cy="2302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FD4376-C611-4AF2-B059-413C4EA1E779}"/>
              </a:ext>
            </a:extLst>
          </p:cNvPr>
          <p:cNvSpPr txBox="1"/>
          <p:nvPr/>
        </p:nvSpPr>
        <p:spPr>
          <a:xfrm>
            <a:off x="1133475" y="1382655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台羅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7DDAAA-A401-421A-8C42-478E34654657}"/>
              </a:ext>
            </a:extLst>
          </p:cNvPr>
          <p:cNvSpPr/>
          <p:nvPr/>
        </p:nvSpPr>
        <p:spPr>
          <a:xfrm>
            <a:off x="752475" y="4155364"/>
            <a:ext cx="10515600" cy="2441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EA1F996-8F70-464C-ABFC-5553D6818660}"/>
              </a:ext>
            </a:extLst>
          </p:cNvPr>
          <p:cNvSpPr txBox="1"/>
          <p:nvPr/>
        </p:nvSpPr>
        <p:spPr>
          <a:xfrm>
            <a:off x="1238250" y="4111596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漢羅</a:t>
            </a:r>
          </a:p>
        </p:txBody>
      </p:sp>
    </p:spTree>
    <p:extLst>
      <p:ext uri="{BB962C8B-B14F-4D97-AF65-F5344CB8AC3E}">
        <p14:creationId xmlns:p14="http://schemas.microsoft.com/office/powerpoint/2010/main" val="299908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9A5E3-1958-496A-918F-46B6D402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刪除字標籤</a:t>
            </a:r>
            <a:r>
              <a:rPr lang="en-US" altLang="zh-TW" dirty="0"/>
              <a:t>&lt;tag&gt;,&lt;/tag&gt;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3580A1-F956-4B1F-AB4F-A61D2B21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D65AEEB3-1EF6-4C14-B4D4-77C40FB5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8" y="1790086"/>
            <a:ext cx="11058582" cy="474882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2654DCC-CED2-42D8-AA92-13F0BA49F567}"/>
              </a:ext>
            </a:extLst>
          </p:cNvPr>
          <p:cNvSpPr/>
          <p:nvPr/>
        </p:nvSpPr>
        <p:spPr>
          <a:xfrm>
            <a:off x="3371850" y="2066925"/>
            <a:ext cx="400050" cy="41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1618BE0-C98E-4CED-BA62-C0B36017AB54}"/>
              </a:ext>
            </a:extLst>
          </p:cNvPr>
          <p:cNvSpPr/>
          <p:nvPr/>
        </p:nvSpPr>
        <p:spPr>
          <a:xfrm>
            <a:off x="838200" y="1690688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2BC0668-AE31-445A-9584-78C0FE39E783}"/>
              </a:ext>
            </a:extLst>
          </p:cNvPr>
          <p:cNvSpPr/>
          <p:nvPr/>
        </p:nvSpPr>
        <p:spPr>
          <a:xfrm>
            <a:off x="838199" y="3838575"/>
            <a:ext cx="561975" cy="380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359BC8E-6845-4280-A017-9E872D170773}"/>
              </a:ext>
            </a:extLst>
          </p:cNvPr>
          <p:cNvSpPr/>
          <p:nvPr/>
        </p:nvSpPr>
        <p:spPr>
          <a:xfrm>
            <a:off x="838199" y="6211887"/>
            <a:ext cx="481012" cy="28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E9963F5-17DA-4F66-A658-75CC92EEACE6}"/>
              </a:ext>
            </a:extLst>
          </p:cNvPr>
          <p:cNvSpPr/>
          <p:nvPr/>
        </p:nvSpPr>
        <p:spPr>
          <a:xfrm>
            <a:off x="3638550" y="4476750"/>
            <a:ext cx="400050" cy="41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FF1556C-A23A-41C7-9771-5BE63736F49F}"/>
              </a:ext>
            </a:extLst>
          </p:cNvPr>
          <p:cNvSpPr/>
          <p:nvPr/>
        </p:nvSpPr>
        <p:spPr>
          <a:xfrm>
            <a:off x="2066925" y="5553075"/>
            <a:ext cx="400050" cy="41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BD1FAD3-59FF-48F5-80F6-BFC8F58D37E4}"/>
              </a:ext>
            </a:extLst>
          </p:cNvPr>
          <p:cNvSpPr/>
          <p:nvPr/>
        </p:nvSpPr>
        <p:spPr>
          <a:xfrm>
            <a:off x="5524500" y="5648325"/>
            <a:ext cx="400050" cy="41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B77FF87-AEF4-4926-A18F-17E4D56E5B77}"/>
              </a:ext>
            </a:extLst>
          </p:cNvPr>
          <p:cNvSpPr/>
          <p:nvPr/>
        </p:nvSpPr>
        <p:spPr>
          <a:xfrm>
            <a:off x="6610350" y="4683611"/>
            <a:ext cx="400050" cy="41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5F78E36-9811-4B6D-A153-07C3363FBB21}"/>
              </a:ext>
            </a:extLst>
          </p:cNvPr>
          <p:cNvSpPr/>
          <p:nvPr/>
        </p:nvSpPr>
        <p:spPr>
          <a:xfrm>
            <a:off x="7534275" y="2021374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1E994F-A9A9-4D17-87E0-26E49C207F46}"/>
              </a:ext>
            </a:extLst>
          </p:cNvPr>
          <p:cNvSpPr/>
          <p:nvPr/>
        </p:nvSpPr>
        <p:spPr>
          <a:xfrm>
            <a:off x="6962775" y="2209186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88F498-FC06-4A0E-AD05-3C67B05CA601}"/>
              </a:ext>
            </a:extLst>
          </p:cNvPr>
          <p:cNvSpPr/>
          <p:nvPr/>
        </p:nvSpPr>
        <p:spPr>
          <a:xfrm>
            <a:off x="9582150" y="2076233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A85D330-4E40-4B17-9DFE-E1A45DD79C0D}"/>
              </a:ext>
            </a:extLst>
          </p:cNvPr>
          <p:cNvSpPr/>
          <p:nvPr/>
        </p:nvSpPr>
        <p:spPr>
          <a:xfrm>
            <a:off x="3771900" y="3429000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B8B2FFE-4D82-4016-8C17-F50B9F37EEF5}"/>
              </a:ext>
            </a:extLst>
          </p:cNvPr>
          <p:cNvSpPr/>
          <p:nvPr/>
        </p:nvSpPr>
        <p:spPr>
          <a:xfrm>
            <a:off x="4410073" y="3624660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9332D39-6801-4FCF-8F4A-9FEEF750F3DF}"/>
              </a:ext>
            </a:extLst>
          </p:cNvPr>
          <p:cNvSpPr/>
          <p:nvPr/>
        </p:nvSpPr>
        <p:spPr>
          <a:xfrm>
            <a:off x="6334125" y="2974540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E7E4C41-965E-46CB-898E-573AD121910F}"/>
              </a:ext>
            </a:extLst>
          </p:cNvPr>
          <p:cNvSpPr/>
          <p:nvPr/>
        </p:nvSpPr>
        <p:spPr>
          <a:xfrm>
            <a:off x="7134225" y="3445182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8B45841-2A56-4FB2-A494-B6969F2F8E0A}"/>
              </a:ext>
            </a:extLst>
          </p:cNvPr>
          <p:cNvSpPr/>
          <p:nvPr/>
        </p:nvSpPr>
        <p:spPr>
          <a:xfrm>
            <a:off x="8610600" y="2684028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D0C181A-490B-48F3-95F9-ED7CF07FE94A}"/>
              </a:ext>
            </a:extLst>
          </p:cNvPr>
          <p:cNvSpPr/>
          <p:nvPr/>
        </p:nvSpPr>
        <p:spPr>
          <a:xfrm>
            <a:off x="8724900" y="3312229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1F2A320-2EF9-43CC-B6B1-F387598A10C2}"/>
              </a:ext>
            </a:extLst>
          </p:cNvPr>
          <p:cNvSpPr/>
          <p:nvPr/>
        </p:nvSpPr>
        <p:spPr>
          <a:xfrm>
            <a:off x="8143875" y="5097104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1B6E54F-9171-4B82-AAB9-99217A0B3089}"/>
              </a:ext>
            </a:extLst>
          </p:cNvPr>
          <p:cNvSpPr/>
          <p:nvPr/>
        </p:nvSpPr>
        <p:spPr>
          <a:xfrm>
            <a:off x="8205788" y="4619407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33C7C6D-2F32-4F80-B864-F26B0A730545}"/>
              </a:ext>
            </a:extLst>
          </p:cNvPr>
          <p:cNvSpPr/>
          <p:nvPr/>
        </p:nvSpPr>
        <p:spPr>
          <a:xfrm>
            <a:off x="8867775" y="4752360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23D64A5-F705-42EB-9F98-63D99FCE5F09}"/>
              </a:ext>
            </a:extLst>
          </p:cNvPr>
          <p:cNvSpPr/>
          <p:nvPr/>
        </p:nvSpPr>
        <p:spPr>
          <a:xfrm>
            <a:off x="9925050" y="5382419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DA8394A-F04B-4A53-9F71-7885A03A40BD}"/>
              </a:ext>
            </a:extLst>
          </p:cNvPr>
          <p:cNvSpPr/>
          <p:nvPr/>
        </p:nvSpPr>
        <p:spPr>
          <a:xfrm>
            <a:off x="9582150" y="5911761"/>
            <a:ext cx="400050" cy="265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88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45701-3241-4EF9-9DBE-D187AFF7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數據分割台羅、漢羅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709A94-852F-4323-B409-D8D6AD174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raw.cl</a:t>
            </a:r>
            <a:r>
              <a:rPr lang="zh-TW" altLang="en-US" dirty="0"/>
              <a:t>，</a:t>
            </a:r>
            <a:r>
              <a:rPr lang="en-US" altLang="zh-TW" dirty="0" err="1"/>
              <a:t>raw.hl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C12497-35D6-4554-B721-75DE9E69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5FB03D-89AA-492A-8732-E9A375ED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7" y="2414710"/>
            <a:ext cx="5570083" cy="43067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D32B6A-80C4-4F39-BD5B-59BBE025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83" y="2414710"/>
            <a:ext cx="5671472" cy="43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023DF-8B3B-47A9-B98D-7EB7B401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80" y="365125"/>
            <a:ext cx="11503918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漢羅台羅字對字對齊問題、多餘的空白行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C2F1C7-381B-4072-A5E8-C6C53C83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SCRIPTS=~/</a:t>
            </a:r>
            <a:r>
              <a:rPr lang="en-US" altLang="zh-TW" dirty="0" err="1"/>
              <a:t>fairseq</a:t>
            </a:r>
            <a:r>
              <a:rPr lang="en-US" altLang="zh-TW" dirty="0"/>
              <a:t>/</a:t>
            </a:r>
            <a:r>
              <a:rPr lang="en-US" altLang="zh-TW" dirty="0" err="1"/>
              <a:t>mosesdecoder</a:t>
            </a:r>
            <a:r>
              <a:rPr lang="en-US" altLang="zh-TW" dirty="0"/>
              <a:t>/scripts</a:t>
            </a:r>
          </a:p>
          <a:p>
            <a:r>
              <a:rPr lang="en-US" altLang="zh-TW" dirty="0"/>
              <a:t>NORM_PUNC=${SCRIPTS}/tokenizer/normalize-</a:t>
            </a:r>
            <a:r>
              <a:rPr lang="en-US" altLang="zh-TW" dirty="0" err="1"/>
              <a:t>punctuation.perl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perl</a:t>
            </a:r>
            <a:r>
              <a:rPr lang="en-US" altLang="zh-TW" dirty="0"/>
              <a:t> ${NORM_PUNC} -l cl &lt; ${</a:t>
            </a:r>
            <a:r>
              <a:rPr lang="en-US" altLang="zh-TW" dirty="0" err="1"/>
              <a:t>data_dir</a:t>
            </a:r>
            <a:r>
              <a:rPr lang="en-US" altLang="zh-TW" dirty="0"/>
              <a:t>}/raw.cl &gt; ${</a:t>
            </a:r>
            <a:r>
              <a:rPr lang="en-US" altLang="zh-TW" dirty="0" err="1"/>
              <a:t>data_dir</a:t>
            </a:r>
            <a:r>
              <a:rPr lang="en-US" altLang="zh-TW" dirty="0"/>
              <a:t>}/norm.cl</a:t>
            </a:r>
          </a:p>
          <a:p>
            <a:r>
              <a:rPr lang="en-US" altLang="zh-TW" dirty="0" err="1"/>
              <a:t>perl</a:t>
            </a:r>
            <a:r>
              <a:rPr lang="en-US" altLang="zh-TW" dirty="0"/>
              <a:t> ${NORM_PUNC} -l hl &lt;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  <a:r>
              <a:rPr lang="en-US" altLang="zh-TW" dirty="0" err="1"/>
              <a:t>raw.hl</a:t>
            </a:r>
            <a:r>
              <a:rPr lang="en-US" altLang="zh-TW" dirty="0"/>
              <a:t> &gt; ${</a:t>
            </a:r>
            <a:r>
              <a:rPr lang="en-US" altLang="zh-TW" dirty="0" err="1"/>
              <a:t>data_dir</a:t>
            </a:r>
            <a:r>
              <a:rPr lang="en-US" altLang="zh-TW" dirty="0"/>
              <a:t>}/</a:t>
            </a:r>
            <a:r>
              <a:rPr lang="en-US" altLang="zh-TW" dirty="0" err="1"/>
              <a:t>norm.hl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5BE5D-90FA-4636-B3B2-EA0A4B9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48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C82F1-EA89-41B1-99A6-5903D61E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51" y="365125"/>
            <a:ext cx="11591525" cy="1325563"/>
          </a:xfrm>
        </p:spPr>
        <p:txBody>
          <a:bodyPr/>
          <a:lstStyle/>
          <a:p>
            <a:r>
              <a:rPr lang="zh-TW" altLang="en-US" dirty="0"/>
              <a:t>漢羅台羅字對字對齊問題、多餘的空白行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837BBC-950B-4645-88C6-D352932B0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08" y="2141537"/>
            <a:ext cx="5515358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39E5B-FECB-4B66-811C-FC7524C8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3CA434-3772-4F20-BBA2-D1EE193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36" y="2126499"/>
            <a:ext cx="5737634" cy="43663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450A340-493D-4687-8947-5070F59EA621}"/>
              </a:ext>
            </a:extLst>
          </p:cNvPr>
          <p:cNvSpPr txBox="1"/>
          <p:nvPr/>
        </p:nvSpPr>
        <p:spPr>
          <a:xfrm>
            <a:off x="441808" y="1646984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norm.cl</a:t>
            </a:r>
            <a:r>
              <a:rPr lang="zh-TW" altLang="en-US" sz="2800" dirty="0"/>
              <a:t>，</a:t>
            </a:r>
            <a:r>
              <a:rPr lang="en-US" altLang="zh-TW" sz="2800" dirty="0" err="1"/>
              <a:t>narm.hl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89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D747C-30B4-4652-B91C-42253E12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台羅數據夾雜漢羅字串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D08CE-4E6B-483C-862B-518A7946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66"/>
            <a:ext cx="10515600" cy="4351338"/>
          </a:xfrm>
        </p:spPr>
        <p:txBody>
          <a:bodyPr/>
          <a:lstStyle/>
          <a:p>
            <a:r>
              <a:rPr lang="zh-TW" altLang="en-US" dirty="0"/>
              <a:t>分析發現只有在符號</a:t>
            </a:r>
            <a:r>
              <a:rPr lang="en-US" altLang="zh-TW" dirty="0"/>
              <a:t>’『……..』’</a:t>
            </a:r>
            <a:r>
              <a:rPr lang="zh-TW" altLang="en-US" dirty="0"/>
              <a:t>才會出現，直接刪除符號內文。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71F35-B7E2-4D64-B326-A2229A88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2CA0-2841-46CD-9068-3E2339A70C24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51BA73-156F-4947-BAFA-774A66FF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55" y="2155883"/>
            <a:ext cx="8901255" cy="23573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1D1AE6-1180-47CF-9472-41DAD88C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4427"/>
            <a:ext cx="8457744" cy="21408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B40149-D766-41C7-97AC-B5EC522AE20A}"/>
              </a:ext>
            </a:extLst>
          </p:cNvPr>
          <p:cNvSpPr/>
          <p:nvPr/>
        </p:nvSpPr>
        <p:spPr>
          <a:xfrm>
            <a:off x="1215550" y="3000546"/>
            <a:ext cx="5382366" cy="124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1EAD87-60E7-49F5-9CC8-BECE668B2176}"/>
              </a:ext>
            </a:extLst>
          </p:cNvPr>
          <p:cNvSpPr/>
          <p:nvPr/>
        </p:nvSpPr>
        <p:spPr>
          <a:xfrm>
            <a:off x="1215550" y="5476320"/>
            <a:ext cx="5382366" cy="124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3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6094</TotalTime>
  <Words>1130</Words>
  <Application>Microsoft Office PowerPoint</Application>
  <PresentationFormat>寬螢幕</PresentationFormat>
  <Paragraphs>152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低資源國台語神經網路機器翻譯之 遷移式學習 Transfer Learning for Low-Resource Chinese-Taiwanese Neural Machine Translation</vt:lpstr>
      <vt:lpstr>Transformer 漢羅轉台羅</vt:lpstr>
      <vt:lpstr>數據資料集問題</vt:lpstr>
      <vt:lpstr>原始數據&lt;CL&gt;台羅&lt;/CL&gt;、&lt;HL&gt;漢羅&lt;HL&gt;</vt:lpstr>
      <vt:lpstr>刪除字標籤&lt;tag&gt;,&lt;/tag&gt;</vt:lpstr>
      <vt:lpstr>數據分割台羅、漢羅</vt:lpstr>
      <vt:lpstr>漢羅台羅字對字對齊問題、多餘的空白行(1/2)</vt:lpstr>
      <vt:lpstr>漢羅台羅字對字對齊問題、多餘的空白行(1/2)</vt:lpstr>
      <vt:lpstr>台羅數據夾雜漢羅字串</vt:lpstr>
      <vt:lpstr>台羅、漢羅每行的字數量不相稱</vt:lpstr>
      <vt:lpstr>PowerPoint 簡報</vt:lpstr>
      <vt:lpstr>PowerPoint 簡報</vt:lpstr>
      <vt:lpstr>PowerPoint 簡報</vt:lpstr>
      <vt:lpstr>PowerPoint 簡報</vt:lpstr>
      <vt:lpstr>驗證對齊方式(1/2)</vt:lpstr>
      <vt:lpstr>驗證對齊方式(2/2)</vt:lpstr>
      <vt:lpstr>Transfomer 平台套件</vt:lpstr>
      <vt:lpstr>目錄結構</vt:lpstr>
      <vt:lpstr>初始設定</vt:lpstr>
      <vt:lpstr>去除多餘空白行，資料分割</vt:lpstr>
      <vt:lpstr>PowerPoint 簡報</vt:lpstr>
      <vt:lpstr>PowerPoint 簡報</vt:lpstr>
      <vt:lpstr>訓練</vt:lpstr>
      <vt:lpstr>PowerPoint 簡報</vt:lpstr>
      <vt:lpstr>結果確認</vt:lpstr>
      <vt:lpstr>PowerPoint 簡報</vt:lpstr>
      <vt:lpstr>PowerPoint 簡報</vt:lpstr>
      <vt:lpstr>PowerPoint 簡報</vt:lpstr>
      <vt:lpstr>BLEU分數</vt:lpstr>
      <vt:lpstr>Future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低資源國台語神經網路機器翻譯之 遷移式學習 Transfer Learning for Low-Resource Chinese-Taiwanese Neural Machine Translation</dc:title>
  <dc:creator>楊智翔</dc:creator>
  <cp:lastModifiedBy>楊智翔</cp:lastModifiedBy>
  <cp:revision>750</cp:revision>
  <dcterms:created xsi:type="dcterms:W3CDTF">2022-09-29T01:44:49Z</dcterms:created>
  <dcterms:modified xsi:type="dcterms:W3CDTF">2022-12-29T10:48:40Z</dcterms:modified>
</cp:coreProperties>
</file>